
<file path=[Content_Types].xml><?xml version="1.0" encoding="utf-8"?>
<Types xmlns="http://schemas.openxmlformats.org/package/2006/content-types">
  <Default ContentType="application/x-fontdata" Extension="fntdata"/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0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Master+xml" PartName="/ppt/slideMasters/slideMaster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embeddedFontLst>
    <p:embeddedFont>
      <p:font typeface="Palatino Linotype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alatinoLinotype-regular.fntdata"/><Relationship Id="rId14" Type="http://schemas.openxmlformats.org/officeDocument/2006/relationships/slide" Target="slides/slide10.xml"/><Relationship Id="rId17" Type="http://schemas.openxmlformats.org/officeDocument/2006/relationships/font" Target="fonts/PalatinoLinotype-italic.fntdata"/><Relationship Id="rId16" Type="http://schemas.openxmlformats.org/officeDocument/2006/relationships/font" Target="fonts/PalatinoLinotype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PalatinoLinotype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N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2493105" y="802298"/>
            <a:ext cx="8561747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Palatino Linotype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2493106" y="3531204"/>
            <a:ext cx="8561746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180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20" name="Google Shape;20;p2"/>
          <p:cNvCxnSpPr/>
          <p:nvPr/>
        </p:nvCxnSpPr>
        <p:spPr>
          <a:xfrm>
            <a:off x="2334637" y="798973"/>
            <a:ext cx="0" cy="2544756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" name="Google Shape;21;p2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810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683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Char char="•"/>
              <a:defRPr sz="2200"/>
            </a:lvl3pPr>
            <a:lvl4pPr indent="-355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26" name="Google Shape;26;p3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3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1534813" y="1756130"/>
            <a:ext cx="8562580" cy="1887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latino Linotype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1534695" y="3806195"/>
            <a:ext cx="8549990" cy="1012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32" name="Google Shape;32;p4"/>
          <p:cNvCxnSpPr/>
          <p:nvPr/>
        </p:nvCxnSpPr>
        <p:spPr>
          <a:xfrm>
            <a:off x="1371687" y="798973"/>
            <a:ext cx="0" cy="2845107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" name="Google Shape;33;p4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000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sz="1000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1534695" y="804889"/>
            <a:ext cx="9520157" cy="10593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1534695" y="2010877"/>
            <a:ext cx="4608576" cy="4042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2" type="body"/>
          </p:nvPr>
        </p:nvSpPr>
        <p:spPr>
          <a:xfrm>
            <a:off x="6454793" y="2017343"/>
            <a:ext cx="4604130" cy="4042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39" name="Google Shape;39;p5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5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000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sz="1000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1534695" y="804163"/>
            <a:ext cx="9520157" cy="10563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1534695" y="2019549"/>
            <a:ext cx="4608576" cy="8019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6"/>
          <p:cNvSpPr txBox="1"/>
          <p:nvPr>
            <p:ph idx="2" type="body"/>
          </p:nvPr>
        </p:nvSpPr>
        <p:spPr>
          <a:xfrm>
            <a:off x="1534695" y="2824269"/>
            <a:ext cx="4608576" cy="3229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3" type="body"/>
          </p:nvPr>
        </p:nvSpPr>
        <p:spPr>
          <a:xfrm>
            <a:off x="6454791" y="2023003"/>
            <a:ext cx="4608576" cy="8022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6"/>
          <p:cNvSpPr txBox="1"/>
          <p:nvPr>
            <p:ph idx="4" type="body"/>
          </p:nvPr>
        </p:nvSpPr>
        <p:spPr>
          <a:xfrm>
            <a:off x="6454792" y="2821491"/>
            <a:ext cx="4608576" cy="3229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48" name="Google Shape;48;p6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6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000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sz="1000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1534642" y="798973"/>
            <a:ext cx="3183128" cy="22471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latino Linotype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" type="body"/>
          </p:nvPr>
        </p:nvSpPr>
        <p:spPr>
          <a:xfrm>
            <a:off x="5043714" y="798973"/>
            <a:ext cx="6012470" cy="52600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2" type="body"/>
          </p:nvPr>
        </p:nvSpPr>
        <p:spPr>
          <a:xfrm>
            <a:off x="1534695" y="3205491"/>
            <a:ext cx="3184989" cy="285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55" name="Google Shape;55;p7"/>
          <p:cNvCxnSpPr/>
          <p:nvPr/>
        </p:nvCxnSpPr>
        <p:spPr>
          <a:xfrm>
            <a:off x="1371687" y="798973"/>
            <a:ext cx="0" cy="2247117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" name="Google Shape;56;p7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000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sz="1000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59" name="Google Shape;59;p8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1A1814"/>
                </a:gs>
                <a:gs pos="100000">
                  <a:srgbClr val="1A1814"/>
                </a:gs>
              </a:gsLst>
              <a:lin ang="5400000" scaled="0"/>
            </a:gradFill>
            <a:ln>
              <a:noFill/>
            </a:ln>
            <a:effectLst>
              <a:outerShdw blurRad="127000" sx="98000" rotWithShape="0" algn="tl" dir="4740000" dist="228600" sy="98000">
                <a:srgbClr val="000000">
                  <a:alpha val="3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cap="flat" cmpd="sng" w="50800">
              <a:solidFill>
                <a:srgbClr val="19191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" name="Google Shape;61;p8"/>
          <p:cNvSpPr txBox="1"/>
          <p:nvPr>
            <p:ph type="title"/>
          </p:nvPr>
        </p:nvSpPr>
        <p:spPr>
          <a:xfrm>
            <a:off x="1535694" y="1129513"/>
            <a:ext cx="5447840" cy="18305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alatino Linotype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/>
          <p:nvPr>
            <p:ph idx="2" type="pic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63" name="Google Shape;63;p8"/>
          <p:cNvSpPr txBox="1"/>
          <p:nvPr>
            <p:ph idx="1" type="body"/>
          </p:nvPr>
        </p:nvSpPr>
        <p:spPr>
          <a:xfrm>
            <a:off x="1534695" y="3145992"/>
            <a:ext cx="5440037" cy="2003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8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65" name="Google Shape;65;p8"/>
          <p:cNvCxnSpPr/>
          <p:nvPr/>
        </p:nvCxnSpPr>
        <p:spPr>
          <a:xfrm>
            <a:off x="1371687" y="798973"/>
            <a:ext cx="0" cy="2161124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6" name="Google Shape;66;p8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000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sz="1000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9F9F8"/>
            </a:gs>
            <a:gs pos="100000">
              <a:srgbClr val="D6D4D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>
            <a:gsLst>
              <a:gs pos="0">
                <a:srgbClr val="EDEBE7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">
            <a:alphaModFix/>
          </a:blip>
          <a:srcRect b="-2768" l="0" r="0" t="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alatino Linotype"/>
              <a:buNone/>
              <a:defRPr b="0" i="0" sz="3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15" name="Google Shape;15;p1"/>
          <p:cNvCxnSpPr/>
          <p:nvPr/>
        </p:nvCxnSpPr>
        <p:spPr>
          <a:xfrm>
            <a:off x="0" y="6141705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000001">
                <a:alpha val="2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en.wikipedia.org/wiki/Scrumban" TargetMode="External"/><Relationship Id="rId4" Type="http://schemas.openxmlformats.org/officeDocument/2006/relationships/hyperlink" Target="https://en.wikipedia.org/wiki/Lean_software_development" TargetMode="External"/><Relationship Id="rId5" Type="http://schemas.openxmlformats.org/officeDocument/2006/relationships/hyperlink" Target="https://en.wikipedia.org/wiki/Extreme_programmin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atlassian.com/agile/kanban/wip-limits" TargetMode="External"/><Relationship Id="rId4" Type="http://schemas.openxmlformats.org/officeDocument/2006/relationships/hyperlink" Target="https://www.atlassian.com/agile/kanban/board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/>
          <p:nvPr>
            <p:ph type="ctrTitle"/>
          </p:nvPr>
        </p:nvSpPr>
        <p:spPr>
          <a:xfrm>
            <a:off x="2493105" y="802298"/>
            <a:ext cx="8561747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600"/>
              <a:buFont typeface="Palatino Linotype"/>
              <a:buNone/>
            </a:pPr>
            <a:r>
              <a:rPr i="1" lang="en-NZ">
                <a:solidFill>
                  <a:schemeClr val="accent1"/>
                </a:solidFill>
              </a:rPr>
              <a:t>Get ready. </a:t>
            </a:r>
            <a:br>
              <a:rPr i="1" lang="en-NZ">
                <a:solidFill>
                  <a:schemeClr val="accent1"/>
                </a:solidFill>
              </a:rPr>
            </a:br>
            <a:r>
              <a:rPr i="1" lang="en-NZ">
                <a:solidFill>
                  <a:schemeClr val="accent1"/>
                </a:solidFill>
              </a:rPr>
              <a:t>Get Agile.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72" name="Google Shape;72;p9"/>
          <p:cNvSpPr txBox="1"/>
          <p:nvPr>
            <p:ph idx="1" type="subTitle"/>
          </p:nvPr>
        </p:nvSpPr>
        <p:spPr>
          <a:xfrm>
            <a:off x="2493106" y="3531204"/>
            <a:ext cx="8561746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NZ"/>
              <a:t>USING AGILE METHODS IN A DIGITAL TECHNOLOGIES CLASSROOM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NZ"/>
              <a:t>PART 4: AGILE PROCESSES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Agile Processes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28" name="Google Shape;128;p18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NZ"/>
              <a:t>WIP (Work in Progress)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Keeping the most important work on top of the backlog assures a delivery that maximises value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There is no need for the fixed-length iterations such as in Scrum.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Limiting WIP is key in Kanban. No developer can do more work than they can handle. The trick is to choose work wisely.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Agile Processes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78" name="Google Shape;78;p10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20"/>
              <a:buChar char="•"/>
            </a:pPr>
            <a:r>
              <a:rPr lang="en-NZ" sz="2220"/>
              <a:t>Several Agile frameworks exist: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20"/>
              <a:buChar char="•"/>
            </a:pPr>
            <a:r>
              <a:rPr lang="en-NZ" sz="2220"/>
              <a:t>Scrum (</a:t>
            </a:r>
            <a:r>
              <a:rPr lang="en-NZ" sz="2035"/>
              <a:t>www.scrumguides.org/scrum-guide.html</a:t>
            </a:r>
            <a:r>
              <a:rPr lang="en-NZ" sz="2220"/>
              <a:t>)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20"/>
              <a:buChar char="•"/>
            </a:pPr>
            <a:r>
              <a:rPr lang="en-NZ" sz="2220"/>
              <a:t>Kanban (</a:t>
            </a:r>
            <a:r>
              <a:rPr lang="en-NZ" sz="2035"/>
              <a:t>www.smartsheet.com/agile-vs-scrum-vs-waterfall-vs-kanban</a:t>
            </a:r>
            <a:r>
              <a:rPr lang="en-NZ" sz="2220"/>
              <a:t>)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20"/>
              <a:buChar char="•"/>
            </a:pPr>
            <a:r>
              <a:rPr lang="en-NZ" sz="2220" u="sng">
                <a:solidFill>
                  <a:schemeClr val="hlink"/>
                </a:solidFill>
                <a:hlinkClick r:id="rId3"/>
              </a:rPr>
              <a:t>Scrumban</a:t>
            </a:r>
            <a:r>
              <a:rPr lang="en-NZ" sz="2220"/>
              <a:t> (</a:t>
            </a:r>
            <a:r>
              <a:rPr lang="en-NZ" sz="2035"/>
              <a:t>blends Scrum and Kanban</a:t>
            </a:r>
            <a:r>
              <a:rPr lang="en-NZ" sz="2220"/>
              <a:t>)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20"/>
              <a:buChar char="•"/>
            </a:pPr>
            <a:r>
              <a:rPr lang="en-NZ" sz="2220" u="sng">
                <a:solidFill>
                  <a:schemeClr val="hlink"/>
                </a:solidFill>
                <a:hlinkClick r:id="rId4"/>
              </a:rPr>
              <a:t>LSD</a:t>
            </a:r>
            <a:r>
              <a:rPr lang="en-NZ" sz="2220"/>
              <a:t> (</a:t>
            </a:r>
            <a:r>
              <a:rPr lang="en-NZ" sz="2035"/>
              <a:t>Lean Software Development</a:t>
            </a:r>
            <a:r>
              <a:rPr lang="en-NZ" sz="2220"/>
              <a:t>)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20"/>
              <a:buChar char="•"/>
            </a:pPr>
            <a:r>
              <a:rPr lang="en-NZ" sz="2220" u="sng">
                <a:solidFill>
                  <a:schemeClr val="hlink"/>
                </a:solidFill>
                <a:hlinkClick r:id="rId5"/>
              </a:rPr>
              <a:t>XP</a:t>
            </a:r>
            <a:r>
              <a:rPr lang="en-NZ" sz="2220"/>
              <a:t> (</a:t>
            </a:r>
            <a:r>
              <a:rPr lang="en-NZ" sz="2035"/>
              <a:t>eXtreme Programming</a:t>
            </a:r>
            <a:r>
              <a:rPr lang="en-NZ" sz="2220"/>
              <a:t>)</a:t>
            </a:r>
            <a:endParaRPr sz="1850"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20"/>
              <a:buChar char="•"/>
            </a:pPr>
            <a:r>
              <a:rPr lang="en-NZ" sz="2220"/>
              <a:t>There are others. While individual frameworks may use different practices, the principles are largely the same.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Agile Processes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84" name="Google Shape;84;p11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Agile values and principles guide project development: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b="1" lang="en-NZ"/>
              <a:t>Scrum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based on teams, committed to shipping working software, at set intervals named </a:t>
            </a:r>
            <a:r>
              <a:rPr i="1" lang="en-NZ"/>
              <a:t>Sprints.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gather customer feedback and integrate in learning loops.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utilise specific roles, create specific artefacts, and hold regular “ceremonies” that keep projects moving.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Agile Processes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90" name="Google Shape;90;p12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1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NZ"/>
              <a:t>Kanban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uses visualization, and a limit on </a:t>
            </a:r>
            <a:r>
              <a:rPr lang="en-NZ" u="sng">
                <a:solidFill>
                  <a:schemeClr val="hlink"/>
                </a:solidFill>
                <a:hlinkClick r:id="rId3"/>
              </a:rPr>
              <a:t>work in progress</a:t>
            </a:r>
            <a:r>
              <a:rPr lang="en-NZ"/>
              <a:t> (WIP).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prioritises efficiency, or </a:t>
            </a:r>
            <a:r>
              <a:rPr i="1" lang="en-NZ"/>
              <a:t>flow</a:t>
            </a:r>
            <a:r>
              <a:rPr lang="en-NZ"/>
              <a:t>.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focuses on reducing the time it takes to take a project through to completion.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 central feature is the </a:t>
            </a:r>
            <a:r>
              <a:rPr lang="en-NZ" u="sng">
                <a:solidFill>
                  <a:schemeClr val="hlink"/>
                </a:solidFill>
                <a:hlinkClick r:id="rId4"/>
              </a:rPr>
              <a:t>Kanban board</a:t>
            </a:r>
            <a:r>
              <a:rPr lang="en-NZ"/>
              <a:t> and a focus on improving work flow.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Agile Processes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96" name="Google Shape;96;p13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NZ"/>
              <a:t>Kanban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Our focus will be on Kanban.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Kanban</a:t>
            </a:r>
            <a:r>
              <a:rPr b="1" lang="en-NZ"/>
              <a:t> </a:t>
            </a:r>
            <a:r>
              <a:rPr lang="en-NZ"/>
              <a:t>originated in manufacturing. 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In Japanese it means “visual signal” or “signal board.”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Although designed for small teams, for our purposes it can be used by individual students, to track, prioritise and develop classroom projects.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Agile Processes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NZ"/>
              <a:t>Kanban board</a:t>
            </a:r>
            <a:r>
              <a:rPr lang="en-NZ"/>
              <a:t>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A Kanban board is a visual method of organising tasks.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Think of it as a large, prioritized </a:t>
            </a:r>
            <a:r>
              <a:rPr i="1" lang="en-NZ"/>
              <a:t>to-do</a:t>
            </a:r>
            <a:r>
              <a:rPr lang="en-NZ"/>
              <a:t> list.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 visualisation focusses on 3 fundamentals: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a card represents a one task,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 Kanban board hosts all cards,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boards are divided into columns, each representing the </a:t>
            </a:r>
            <a:r>
              <a:rPr i="1" lang="en-NZ"/>
              <a:t>state</a:t>
            </a:r>
            <a:r>
              <a:rPr lang="en-NZ"/>
              <a:t> that the task occupies.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Agile Processes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08" name="Google Shape;108;p15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Furthest left is the initial state, and furthest right is the final state: new cards are created on the left, progressing across the board to the right.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In its simplest form, a board has three </a:t>
            </a:r>
            <a:br>
              <a:rPr lang="en-NZ"/>
            </a:br>
            <a:r>
              <a:rPr lang="en-NZ"/>
              <a:t>categories allocated: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b="1" lang="en-NZ"/>
              <a:t>To do</a:t>
            </a:r>
            <a:r>
              <a:rPr lang="en-NZ"/>
              <a:t> (backlog)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b="1" lang="en-NZ"/>
              <a:t>Doing</a:t>
            </a:r>
            <a:r>
              <a:rPr lang="en-NZ"/>
              <a:t> (in development, or testing)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b="1" lang="en-NZ"/>
              <a:t>Done</a:t>
            </a:r>
            <a:r>
              <a:rPr lang="en-NZ"/>
              <a:t> (list of completed components)</a:t>
            </a:r>
            <a:endParaRPr/>
          </a:p>
        </p:txBody>
      </p:sp>
      <p:pic>
        <p:nvPicPr>
          <p:cNvPr descr="https://upload.wikimedia.org/wikipedia/commons/thumb/d/d3/Simple-kanban-board-.jpg/640px-Simple-kanban-board-.jpg" id="109" name="Google Shape;10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07086" y="3352924"/>
            <a:ext cx="3348011" cy="1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5"/>
          <p:cNvSpPr txBox="1"/>
          <p:nvPr/>
        </p:nvSpPr>
        <p:spPr>
          <a:xfrm>
            <a:off x="7982857" y="5418026"/>
            <a:ext cx="3081522" cy="3441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NZ" sz="1400" u="none" cap="none" strike="noStrike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Figure 1: A Scrum board suggesting to use Kanban, by Jeff.lasovski, via Wikicommons</a:t>
            </a:r>
            <a:endParaRPr i="1" sz="14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Agile Processes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16" name="Google Shape;116;p16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NZ"/>
              <a:t>To-Do</a:t>
            </a:r>
            <a:r>
              <a:rPr lang="en-NZ"/>
              <a:t> visually manages tasks yet to be completed, and whether more workers or resourcing is required to complete the current iteration.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b="1" lang="en-NZ"/>
              <a:t>Doing</a:t>
            </a:r>
            <a:r>
              <a:rPr lang="en-NZ"/>
              <a:t> is the focus. Must not contain too many items, or the system becomes overloaded. Ideally, it should only contain 1 main task, and 1 or 2 smaller tasks complementing the main task. Too many tasks in “Doing” is unrealistic and risks the team losing focus.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b="1" lang="en-NZ"/>
              <a:t>Done</a:t>
            </a:r>
            <a:r>
              <a:rPr lang="en-NZ"/>
              <a:t> shouldn’t require explanation. Items moved to “Done” help to encourage and motivate.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Agile Processes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22" name="Google Shape;122;p17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NZ"/>
              <a:t>WIP (Work in Progress)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Focus on work </a:t>
            </a:r>
            <a:r>
              <a:rPr i="1" lang="en-NZ"/>
              <a:t>actively</a:t>
            </a:r>
            <a:r>
              <a:rPr lang="en-NZ"/>
              <a:t> in progress.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Complete a work item (card) and select the next item from the top of the backlog.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 product owner can re-prioritize work in the backlog without disrupting development, as any changes outside current work priorities have no impact on current workflow.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